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Anton"/>
      <p:regular r:id="rId42"/>
    </p:embeddedFont>
    <p:embeddedFont>
      <p:font typeface="Fira Sans Condensed Light"/>
      <p:regular r:id="rId43"/>
      <p:bold r:id="rId44"/>
      <p:italic r:id="rId45"/>
      <p:boldItalic r:id="rId46"/>
    </p:embeddedFont>
    <p:embeddedFont>
      <p:font typeface="Fira Sans Condensed"/>
      <p:regular r:id="rId47"/>
      <p:bold r:id="rId48"/>
      <p:italic r:id="rId49"/>
      <p:boldItalic r:id="rId50"/>
    </p:embeddedFont>
    <p:embeddedFont>
      <p:font typeface="Advent Pro Light"/>
      <p:regular r:id="rId51"/>
      <p:bold r:id="rId52"/>
    </p:embeddedFont>
    <p:embeddedFont>
      <p:font typeface="Rajdhani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Anton-regular.fntdata"/><Relationship Id="rId41" Type="http://schemas.openxmlformats.org/officeDocument/2006/relationships/slide" Target="slides/slide35.xml"/><Relationship Id="rId44" Type="http://schemas.openxmlformats.org/officeDocument/2006/relationships/font" Target="fonts/FiraSansCondensedLight-bold.fntdata"/><Relationship Id="rId43" Type="http://schemas.openxmlformats.org/officeDocument/2006/relationships/font" Target="fonts/FiraSansCondensedLight-regular.fntdata"/><Relationship Id="rId46" Type="http://schemas.openxmlformats.org/officeDocument/2006/relationships/font" Target="fonts/FiraSansCondensedLight-boldItalic.fntdata"/><Relationship Id="rId45" Type="http://schemas.openxmlformats.org/officeDocument/2006/relationships/font" Target="fonts/FiraSansCondensed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Condensed-bold.fntdata"/><Relationship Id="rId47" Type="http://schemas.openxmlformats.org/officeDocument/2006/relationships/font" Target="fonts/FiraSansCondensed-regular.fntdata"/><Relationship Id="rId49" Type="http://schemas.openxmlformats.org/officeDocument/2006/relationships/font" Target="fonts/FiraSansCondense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dventProLight-regular.fntdata"/><Relationship Id="rId50" Type="http://schemas.openxmlformats.org/officeDocument/2006/relationships/font" Target="fonts/FiraSansCondensed-boldItalic.fntdata"/><Relationship Id="rId53" Type="http://schemas.openxmlformats.org/officeDocument/2006/relationships/font" Target="fonts/Rajdhani-regular.fntdata"/><Relationship Id="rId52" Type="http://schemas.openxmlformats.org/officeDocument/2006/relationships/font" Target="fonts/AdventPr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ajdhani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08a2a2853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008a2a285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08a2a285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08a2a285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8a2a285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8a2a285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08a2a285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08a2a285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08a2a285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08a2a285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08a2a285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08a2a285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08a2a285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08a2a285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08a2a285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08a2a285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08a2a285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08a2a285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08a2a285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08a2a285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8a2a285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08a2a285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08a2a2853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008a2a285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08a2a285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08a2a285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08a2a285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08a2a285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08a2a285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08a2a285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08a2a285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08a2a285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08a2a285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08a2a285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08a2a285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08a2a285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08a2a2853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08a2a2853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08a2a2853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08a2a285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08a2a2853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08a2a2853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08a2a285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08a2a285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08a2a28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08a2a28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08a2a2853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08a2a285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08a2a2853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08a2a2853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08a2a2853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08a2a2853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08a2a2853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08a2a285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08a2a2853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08a2a2853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08a2a2853_2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008a2a2853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08a2a28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08a2a28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08a2a28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08a2a2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08a2a2853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008a2a285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08a2a285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08a2a285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08a2a285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08a2a285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08a2a285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08a2a285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6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idx="1" type="subTitle"/>
          </p:nvPr>
        </p:nvSpPr>
        <p:spPr>
          <a:xfrm>
            <a:off x="533525" y="1597425"/>
            <a:ext cx="84252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4000">
                <a:solidFill>
                  <a:srgbClr val="B0E0E6"/>
                </a:solidFill>
              </a:rPr>
              <a:t>Prédiction des accidents en faveur de la prévention des risques routiers</a:t>
            </a:r>
            <a:endParaRPr b="1" sz="4000">
              <a:solidFill>
                <a:srgbClr val="B0E0E6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descr="https://lh3.googleusercontent.com/_7eoDlkAFQ2HAcxtTTFa1DpFJmqnNTJUYRaWCX_GRn1ifuaqoO78dErqjnRT8Zqm4GGMJrSUaQ55eA-aHuD1qplk15Y_F8qy0mcf2dkbMfUEALB5xvEjYEuplG-x9ipUat1SeHaFe-0" id="78" name="Google Shape;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92185"/>
            <a:ext cx="1224136" cy="1183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e7q0OzjRPehOVTTUhfAoOzsBz6Y2awZy_CmmN1eAid5Ihdsp4VjkaSNpNcLoKcX7F3EOsagu7lqgCQj5kLmIps8Pr8FopivN2UKokTWny_XqxTgFLmF3y19kG2FJ5TNno-s7lg-GjvQ" id="79" name="Google Shape;7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4288" y="212407"/>
            <a:ext cx="2076450" cy="9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/>
          <p:cNvSpPr txBox="1"/>
          <p:nvPr/>
        </p:nvSpPr>
        <p:spPr>
          <a:xfrm>
            <a:off x="2143108" y="428610"/>
            <a:ext cx="439248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Ministère de l’enseignement supérieur et de la recherche scientifique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Université de la Manouba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Ecole Nationale des Sciences de l’Informatique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 txBox="1"/>
          <p:nvPr/>
        </p:nvSpPr>
        <p:spPr>
          <a:xfrm>
            <a:off x="2875100" y="3154825"/>
            <a:ext cx="29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Exposé </a:t>
            </a:r>
            <a:r>
              <a:rPr b="1" lang="fr">
                <a:solidFill>
                  <a:schemeClr val="lt2"/>
                </a:solidFill>
              </a:rPr>
              <a:t>Apprentissage supervisé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/>
        </p:nvSpPr>
        <p:spPr>
          <a:xfrm>
            <a:off x="251520" y="3795886"/>
            <a:ext cx="165618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B0E0E6"/>
                </a:solidFill>
                <a:latin typeface="Arial"/>
                <a:ea typeface="Arial"/>
                <a:cs typeface="Arial"/>
                <a:sym typeface="Arial"/>
              </a:rPr>
              <a:t>Réalisé par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0E0E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TLILI Yosser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JERBI Yasmine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4"/>
          <p:cNvSpPr txBox="1"/>
          <p:nvPr/>
        </p:nvSpPr>
        <p:spPr>
          <a:xfrm>
            <a:off x="6804248" y="4011329"/>
            <a:ext cx="23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B0E0E6"/>
                </a:solidFill>
                <a:latin typeface="Arial"/>
                <a:ea typeface="Arial"/>
                <a:cs typeface="Arial"/>
                <a:sym typeface="Arial"/>
              </a:rPr>
              <a:t>Encadré par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0E0E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Dr.  </a:t>
            </a:r>
            <a:r>
              <a:rPr lang="fr">
                <a:solidFill>
                  <a:schemeClr val="lt2"/>
                </a:solidFill>
              </a:rPr>
              <a:t>Bessrour </a:t>
            </a:r>
            <a:r>
              <a:rPr b="0" i="0" lang="f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fr">
                <a:solidFill>
                  <a:schemeClr val="lt2"/>
                </a:solidFill>
              </a:rPr>
              <a:t>ym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720100" y="1205450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Attributs nulles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(4/9)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100" y="898700"/>
            <a:ext cx="3549425" cy="411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3"/>
          <p:cNvCxnSpPr/>
          <p:nvPr/>
        </p:nvCxnSpPr>
        <p:spPr>
          <a:xfrm>
            <a:off x="4927675" y="1022575"/>
            <a:ext cx="84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3"/>
          <p:cNvCxnSpPr/>
          <p:nvPr/>
        </p:nvCxnSpPr>
        <p:spPr>
          <a:xfrm>
            <a:off x="4949900" y="1615400"/>
            <a:ext cx="674400" cy="7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3"/>
          <p:cNvCxnSpPr/>
          <p:nvPr/>
        </p:nvCxnSpPr>
        <p:spPr>
          <a:xfrm>
            <a:off x="4949900" y="2442100"/>
            <a:ext cx="1497000" cy="3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3"/>
          <p:cNvCxnSpPr/>
          <p:nvPr/>
        </p:nvCxnSpPr>
        <p:spPr>
          <a:xfrm flipH="1" rot="10800000">
            <a:off x="4949900" y="2563950"/>
            <a:ext cx="1482000" cy="7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3"/>
          <p:cNvCxnSpPr/>
          <p:nvPr/>
        </p:nvCxnSpPr>
        <p:spPr>
          <a:xfrm flipH="1" rot="10800000">
            <a:off x="4957400" y="4557250"/>
            <a:ext cx="2475000" cy="12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3"/>
          <p:cNvSpPr/>
          <p:nvPr/>
        </p:nvSpPr>
        <p:spPr>
          <a:xfrm>
            <a:off x="4920275" y="4609050"/>
            <a:ext cx="14970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4890625" y="2245375"/>
            <a:ext cx="3852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4890625" y="2011975"/>
            <a:ext cx="3852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4927675" y="3198050"/>
            <a:ext cx="9855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4905450" y="3082575"/>
            <a:ext cx="985500" cy="1155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3"/>
          <p:cNvCxnSpPr/>
          <p:nvPr/>
        </p:nvCxnSpPr>
        <p:spPr>
          <a:xfrm flipH="1" rot="10800000">
            <a:off x="4972150" y="267495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3"/>
          <p:cNvCxnSpPr/>
          <p:nvPr/>
        </p:nvCxnSpPr>
        <p:spPr>
          <a:xfrm flipH="1" rot="10800000">
            <a:off x="4972150" y="338310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3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10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720000" y="1192650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Valeurs aberrantes à supprimer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(5/9)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50" y="3430851"/>
            <a:ext cx="2222125" cy="16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0" y="1654250"/>
            <a:ext cx="2293925" cy="1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425" y="1654250"/>
            <a:ext cx="5409326" cy="3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11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720000" y="1192650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Valeurs aberrantes à régler par la médiane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(6/9)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88" y="1815471"/>
            <a:ext cx="4086225" cy="2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(7/9)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118550" y="1511650"/>
            <a:ext cx="378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Absence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de valeurs nulles.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Absence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de valeurs aberrantes.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Absence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d’observations redondantes.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Absence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d’attributs non pertinents ou redondants.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00" y="819450"/>
            <a:ext cx="2969570" cy="41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13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</a:t>
            </a:r>
            <a:r>
              <a:rPr lang="fr" sz="3600">
                <a:solidFill>
                  <a:schemeClr val="lt1"/>
                </a:solidFill>
              </a:rPr>
              <a:t>I. Préparation des données (8/9)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Feature engineering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607625" y="1215250"/>
            <a:ext cx="4231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Regroupement des catégories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One hot encoding sur les variables  catégoriels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Normalization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725" y="1664100"/>
            <a:ext cx="43338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975" y="2897325"/>
            <a:ext cx="5667375" cy="13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14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(9/9)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Data balancing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1636538"/>
            <a:ext cx="2871025" cy="18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4106695" y="2276164"/>
            <a:ext cx="4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4106695" y="2276164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38"/>
          <p:cNvGrpSpPr/>
          <p:nvPr/>
        </p:nvGrpSpPr>
        <p:grpSpPr>
          <a:xfrm>
            <a:off x="4009562" y="2358623"/>
            <a:ext cx="509388" cy="508710"/>
            <a:chOff x="3514800" y="5145975"/>
            <a:chExt cx="233525" cy="233225"/>
          </a:xfrm>
        </p:grpSpPr>
        <p:sp>
          <p:nvSpPr>
            <p:cNvPr id="265" name="Google Shape;265;p38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8" name="Google Shape;278;p38"/>
          <p:cNvCxnSpPr/>
          <p:nvPr/>
        </p:nvCxnSpPr>
        <p:spPr>
          <a:xfrm rot="10800000">
            <a:off x="4509875" y="2647850"/>
            <a:ext cx="684600" cy="23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38"/>
          <p:cNvCxnSpPr/>
          <p:nvPr/>
        </p:nvCxnSpPr>
        <p:spPr>
          <a:xfrm flipH="1">
            <a:off x="3386525" y="2659325"/>
            <a:ext cx="627900" cy="63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8"/>
          <p:cNvSpPr txBox="1"/>
          <p:nvPr/>
        </p:nvSpPr>
        <p:spPr>
          <a:xfrm>
            <a:off x="3660550" y="1845100"/>
            <a:ext cx="15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SMOTE balancing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250" y="2211713"/>
            <a:ext cx="3600350" cy="8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15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 (1/13)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75" y="1315775"/>
            <a:ext cx="33337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/>
          <p:nvPr/>
        </p:nvSpPr>
        <p:spPr>
          <a:xfrm>
            <a:off x="3994025" y="2875100"/>
            <a:ext cx="2141400" cy="1452600"/>
          </a:xfrm>
          <a:prstGeom prst="flowChartConnecto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16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évaluation(2/13)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Défis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844750" y="1570925"/>
            <a:ext cx="576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Améliorer Accuracy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Augmenter les Probabilités d’appartenance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Avoir des Faux négatifs plus que les faux positifs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050" y="2911325"/>
            <a:ext cx="2674234" cy="20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17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évaluation(3/13)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" y="1760525"/>
            <a:ext cx="8839199" cy="20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18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évaluation(4/13)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3</a:t>
            </a:r>
            <a:r>
              <a:rPr lang="fr" sz="2000">
                <a:solidFill>
                  <a:schemeClr val="lt1"/>
                </a:solidFill>
              </a:rPr>
              <a:t>-NN Classifier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50" y="1167700"/>
            <a:ext cx="3278502" cy="30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92" y="1171312"/>
            <a:ext cx="3221758" cy="307950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21859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Validation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5024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3645750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6962275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1496825" y="2675025"/>
            <a:ext cx="1459800" cy="918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2378625" y="278617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1790025" y="326462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5784025" y="278617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5195425" y="32196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4961525" y="2675025"/>
            <a:ext cx="1459800" cy="918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19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2714612" y="0"/>
            <a:ext cx="198896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 sz="3600">
                <a:solidFill>
                  <a:schemeClr val="lt1"/>
                </a:solidFill>
              </a:rPr>
              <a:t>PLAN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3214678" y="1000114"/>
            <a:ext cx="5112568" cy="3857652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/>
              <a:t>Présentation du contexte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</a:rPr>
              <a:t>I. Préparation des données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</a:rPr>
              <a:t>II. Exploitation des données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</a:rPr>
              <a:t>III. Modélisation et évaluation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</a:rPr>
              <a:t>Conclusion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0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0" name="Google Shape;90;p25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évaluation(4/13)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3-NN Classifier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50" y="1167700"/>
            <a:ext cx="3278502" cy="30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92" y="1171312"/>
            <a:ext cx="3221758" cy="307950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21859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Validation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5024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3645750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6962275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"/>
          <p:cNvSpPr/>
          <p:nvPr/>
        </p:nvSpPr>
        <p:spPr>
          <a:xfrm>
            <a:off x="2104450" y="3082575"/>
            <a:ext cx="1541100" cy="113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5546900" y="2990450"/>
            <a:ext cx="1541100" cy="113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2971425" y="32530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2382825" y="373887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6329175" y="32169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5751200" y="36838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19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évaluation(4/13)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3-NN Classifier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25" y="1167700"/>
            <a:ext cx="3278502" cy="30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92" y="1171312"/>
            <a:ext cx="3221758" cy="307950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/>
        </p:nvSpPr>
        <p:spPr>
          <a:xfrm>
            <a:off x="21859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Validation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5502475" y="4327475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3645750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6962275" y="17932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/>
          <p:nvPr/>
        </p:nvSpPr>
        <p:spPr>
          <a:xfrm>
            <a:off x="2778775" y="3590225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6178875" y="2567900"/>
            <a:ext cx="6636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"/>
          <p:cNvSpPr/>
          <p:nvPr/>
        </p:nvSpPr>
        <p:spPr>
          <a:xfrm>
            <a:off x="1790125" y="374207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2971425" y="27978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6329175" y="27660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153163" y="36838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/>
          <p:nvPr/>
        </p:nvSpPr>
        <p:spPr>
          <a:xfrm>
            <a:off x="1560325" y="2567900"/>
            <a:ext cx="8226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/>
          <p:nvPr/>
        </p:nvSpPr>
        <p:spPr>
          <a:xfrm>
            <a:off x="2719575" y="256790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"/>
          <p:cNvSpPr/>
          <p:nvPr/>
        </p:nvSpPr>
        <p:spPr>
          <a:xfrm>
            <a:off x="1538275" y="3590225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4961625" y="256790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"/>
          <p:cNvSpPr/>
          <p:nvPr/>
        </p:nvSpPr>
        <p:spPr>
          <a:xfrm>
            <a:off x="4884500" y="348565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6114200" y="348565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19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évaluation(5/13)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Défis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844750" y="1570925"/>
            <a:ext cx="576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Améliorer Accuracy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Augmenter les Probabilités d’appartenance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Avoir des Faux négatifs plus que les faux positifs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Diminuer les fausses prédictions entre les classes (1-0) et (1-2)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20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évaluation(6/13)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3-NN Classifier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00" y="1879075"/>
            <a:ext cx="44481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6"/>
          <p:cNvSpPr/>
          <p:nvPr/>
        </p:nvSpPr>
        <p:spPr>
          <a:xfrm>
            <a:off x="3601200" y="2510275"/>
            <a:ext cx="970800" cy="452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5327825" y="2469550"/>
            <a:ext cx="33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 d’appartenance 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très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faible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évaluation(7/13)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3-NN Classifier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2473620" y="2398814"/>
            <a:ext cx="4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2473620" y="2398814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2376487" y="2481273"/>
            <a:ext cx="509388" cy="508710"/>
            <a:chOff x="3514800" y="5145975"/>
            <a:chExt cx="233525" cy="233225"/>
          </a:xfrm>
        </p:grpSpPr>
        <p:sp>
          <p:nvSpPr>
            <p:cNvPr id="390" name="Google Shape;390;p47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3" name="Google Shape;403;p47"/>
          <p:cNvCxnSpPr/>
          <p:nvPr/>
        </p:nvCxnSpPr>
        <p:spPr>
          <a:xfrm rot="10800000">
            <a:off x="2876800" y="2770500"/>
            <a:ext cx="684600" cy="23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47"/>
          <p:cNvCxnSpPr/>
          <p:nvPr/>
        </p:nvCxnSpPr>
        <p:spPr>
          <a:xfrm rot="5400000">
            <a:off x="2746366" y="2802642"/>
            <a:ext cx="1642200" cy="9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47"/>
          <p:cNvCxnSpPr/>
          <p:nvPr/>
        </p:nvCxnSpPr>
        <p:spPr>
          <a:xfrm rot="10800000">
            <a:off x="3567178" y="198119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47"/>
          <p:cNvCxnSpPr/>
          <p:nvPr/>
        </p:nvCxnSpPr>
        <p:spPr>
          <a:xfrm rot="10800000">
            <a:off x="3567178" y="2481264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47"/>
          <p:cNvCxnSpPr/>
          <p:nvPr/>
        </p:nvCxnSpPr>
        <p:spPr>
          <a:xfrm rot="10800000">
            <a:off x="3567178" y="305276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47"/>
          <p:cNvCxnSpPr/>
          <p:nvPr/>
        </p:nvCxnSpPr>
        <p:spPr>
          <a:xfrm rot="10800000">
            <a:off x="3567178" y="3624272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9" name="Google Shape;409;p47"/>
          <p:cNvGrpSpPr/>
          <p:nvPr/>
        </p:nvGrpSpPr>
        <p:grpSpPr>
          <a:xfrm>
            <a:off x="4138852" y="1909745"/>
            <a:ext cx="208802" cy="156908"/>
            <a:chOff x="4854075" y="2527625"/>
            <a:chExt cx="56000" cy="59050"/>
          </a:xfrm>
        </p:grpSpPr>
        <p:sp>
          <p:nvSpPr>
            <p:cNvPr id="410" name="Google Shape;410;p47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47"/>
          <p:cNvGrpSpPr/>
          <p:nvPr/>
        </p:nvGrpSpPr>
        <p:grpSpPr>
          <a:xfrm>
            <a:off x="4067413" y="2409811"/>
            <a:ext cx="208802" cy="156908"/>
            <a:chOff x="4854075" y="2527625"/>
            <a:chExt cx="56000" cy="59050"/>
          </a:xfrm>
        </p:grpSpPr>
        <p:sp>
          <p:nvSpPr>
            <p:cNvPr id="413" name="Google Shape;413;p47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47"/>
          <p:cNvGrpSpPr/>
          <p:nvPr/>
        </p:nvGrpSpPr>
        <p:grpSpPr>
          <a:xfrm>
            <a:off x="4138852" y="3552819"/>
            <a:ext cx="208802" cy="156908"/>
            <a:chOff x="4854075" y="2527625"/>
            <a:chExt cx="56000" cy="59050"/>
          </a:xfrm>
        </p:grpSpPr>
        <p:sp>
          <p:nvSpPr>
            <p:cNvPr id="416" name="Google Shape;416;p47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47"/>
          <p:cNvGrpSpPr/>
          <p:nvPr/>
        </p:nvGrpSpPr>
        <p:grpSpPr>
          <a:xfrm>
            <a:off x="4138852" y="2981315"/>
            <a:ext cx="208802" cy="156908"/>
            <a:chOff x="4854075" y="2527625"/>
            <a:chExt cx="56000" cy="59050"/>
          </a:xfrm>
        </p:grpSpPr>
        <p:sp>
          <p:nvSpPr>
            <p:cNvPr id="419" name="Google Shape;419;p47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1" name="Google Shape;421;p47"/>
          <p:cNvCxnSpPr/>
          <p:nvPr/>
        </p:nvCxnSpPr>
        <p:spPr>
          <a:xfrm flipH="1">
            <a:off x="1753450" y="2781975"/>
            <a:ext cx="627900" cy="63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47"/>
          <p:cNvSpPr txBox="1"/>
          <p:nvPr/>
        </p:nvSpPr>
        <p:spPr>
          <a:xfrm>
            <a:off x="4415325" y="1788100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 élevée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4347650" y="2288163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Probabilités d’appartenances 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très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faible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4423850" y="2852675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FN &gt; FP 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respecté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4415325" y="3417175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Problèmes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de classification entre (0-1) et (1-2)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334425" y="2581950"/>
            <a:ext cx="14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3-NN classifier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évaluation(8/13)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SVM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0" y="2148925"/>
            <a:ext cx="3441325" cy="2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6" y="1386750"/>
            <a:ext cx="3474174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8"/>
          <p:cNvSpPr/>
          <p:nvPr/>
        </p:nvSpPr>
        <p:spPr>
          <a:xfrm>
            <a:off x="1926625" y="1341225"/>
            <a:ext cx="7335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125" y="1386750"/>
            <a:ext cx="39421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125" y="2110350"/>
            <a:ext cx="3942150" cy="2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/>
          <p:nvPr/>
        </p:nvSpPr>
        <p:spPr>
          <a:xfrm>
            <a:off x="6468975" y="1341225"/>
            <a:ext cx="834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7369825" y="26676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2660125" y="27533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491175" y="3297450"/>
            <a:ext cx="1459800" cy="918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1372975" y="34086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"/>
          <p:cNvSpPr/>
          <p:nvPr/>
        </p:nvSpPr>
        <p:spPr>
          <a:xfrm>
            <a:off x="784375" y="38870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"/>
          <p:cNvSpPr/>
          <p:nvPr/>
        </p:nvSpPr>
        <p:spPr>
          <a:xfrm>
            <a:off x="5022875" y="3408600"/>
            <a:ext cx="1459800" cy="918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5904675" y="35197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/>
          <p:nvPr/>
        </p:nvSpPr>
        <p:spPr>
          <a:xfrm>
            <a:off x="5239875" y="39982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évaluation(8/13)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SVM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0" y="2148925"/>
            <a:ext cx="3441325" cy="2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6" y="1386750"/>
            <a:ext cx="3474174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9"/>
          <p:cNvSpPr/>
          <p:nvPr/>
        </p:nvSpPr>
        <p:spPr>
          <a:xfrm>
            <a:off x="1926625" y="1341225"/>
            <a:ext cx="7335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125" y="1386750"/>
            <a:ext cx="39421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125" y="2110350"/>
            <a:ext cx="3942150" cy="2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/>
          <p:nvPr/>
        </p:nvSpPr>
        <p:spPr>
          <a:xfrm>
            <a:off x="6468975" y="1341225"/>
            <a:ext cx="834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7369825" y="26676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2660125" y="27533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1057500" y="3719725"/>
            <a:ext cx="1541100" cy="113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9"/>
          <p:cNvSpPr/>
          <p:nvPr/>
        </p:nvSpPr>
        <p:spPr>
          <a:xfrm>
            <a:off x="5795350" y="3703800"/>
            <a:ext cx="1541100" cy="113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9"/>
          <p:cNvSpPr/>
          <p:nvPr/>
        </p:nvSpPr>
        <p:spPr>
          <a:xfrm>
            <a:off x="1924475" y="38901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9"/>
          <p:cNvSpPr/>
          <p:nvPr/>
        </p:nvSpPr>
        <p:spPr>
          <a:xfrm>
            <a:off x="1335875" y="437602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9"/>
          <p:cNvSpPr/>
          <p:nvPr/>
        </p:nvSpPr>
        <p:spPr>
          <a:xfrm>
            <a:off x="6577625" y="39303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9"/>
          <p:cNvSpPr/>
          <p:nvPr/>
        </p:nvSpPr>
        <p:spPr>
          <a:xfrm>
            <a:off x="5999650" y="43971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9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évaluation(8/13)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SVM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0" y="2148925"/>
            <a:ext cx="3441325" cy="2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6" y="1386750"/>
            <a:ext cx="3474174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0"/>
          <p:cNvSpPr/>
          <p:nvPr/>
        </p:nvSpPr>
        <p:spPr>
          <a:xfrm>
            <a:off x="1926625" y="1341225"/>
            <a:ext cx="7335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125" y="1386750"/>
            <a:ext cx="39421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125" y="2110350"/>
            <a:ext cx="3942150" cy="2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0"/>
          <p:cNvSpPr/>
          <p:nvPr/>
        </p:nvSpPr>
        <p:spPr>
          <a:xfrm>
            <a:off x="6468975" y="1341225"/>
            <a:ext cx="834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0"/>
          <p:cNvSpPr/>
          <p:nvPr/>
        </p:nvSpPr>
        <p:spPr>
          <a:xfrm>
            <a:off x="7369825" y="26676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"/>
          <p:cNvSpPr/>
          <p:nvPr/>
        </p:nvSpPr>
        <p:spPr>
          <a:xfrm>
            <a:off x="2660125" y="2753325"/>
            <a:ext cx="318600" cy="229800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0"/>
          <p:cNvSpPr/>
          <p:nvPr/>
        </p:nvSpPr>
        <p:spPr>
          <a:xfrm>
            <a:off x="1981600" y="342022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0"/>
          <p:cNvSpPr/>
          <p:nvPr/>
        </p:nvSpPr>
        <p:spPr>
          <a:xfrm>
            <a:off x="741100" y="4361225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0"/>
          <p:cNvSpPr/>
          <p:nvPr/>
        </p:nvSpPr>
        <p:spPr>
          <a:xfrm>
            <a:off x="6577625" y="354930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5237650" y="4397150"/>
            <a:ext cx="363000" cy="229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1729750" y="424440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511300" y="3222075"/>
            <a:ext cx="8226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0"/>
          <p:cNvSpPr/>
          <p:nvPr/>
        </p:nvSpPr>
        <p:spPr>
          <a:xfrm>
            <a:off x="1670550" y="3222075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0"/>
          <p:cNvSpPr/>
          <p:nvPr/>
        </p:nvSpPr>
        <p:spPr>
          <a:xfrm>
            <a:off x="489250" y="424440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6246650" y="4145975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4952000" y="3352250"/>
            <a:ext cx="8226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"/>
          <p:cNvSpPr/>
          <p:nvPr/>
        </p:nvSpPr>
        <p:spPr>
          <a:xfrm>
            <a:off x="6339850" y="3352250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0"/>
          <p:cNvSpPr/>
          <p:nvPr/>
        </p:nvSpPr>
        <p:spPr>
          <a:xfrm>
            <a:off x="5006150" y="4145975"/>
            <a:ext cx="866700" cy="62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évaluation(9/13)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SVM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6" y="1386750"/>
            <a:ext cx="3474174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/>
          <p:nvPr/>
        </p:nvSpPr>
        <p:spPr>
          <a:xfrm>
            <a:off x="1926625" y="1341225"/>
            <a:ext cx="7335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125" y="1386750"/>
            <a:ext cx="39421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1"/>
          <p:cNvSpPr/>
          <p:nvPr/>
        </p:nvSpPr>
        <p:spPr>
          <a:xfrm>
            <a:off x="6468975" y="1341225"/>
            <a:ext cx="834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01125"/>
            <a:ext cx="34340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122" y="2120175"/>
            <a:ext cx="40659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1"/>
          <p:cNvSpPr/>
          <p:nvPr/>
        </p:nvSpPr>
        <p:spPr>
          <a:xfrm>
            <a:off x="1630150" y="3270375"/>
            <a:ext cx="9708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1"/>
          <p:cNvSpPr/>
          <p:nvPr/>
        </p:nvSpPr>
        <p:spPr>
          <a:xfrm>
            <a:off x="2493900" y="2818275"/>
            <a:ext cx="970800" cy="452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1"/>
          <p:cNvSpPr/>
          <p:nvPr/>
        </p:nvSpPr>
        <p:spPr>
          <a:xfrm>
            <a:off x="7399350" y="2818275"/>
            <a:ext cx="1062900" cy="506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1"/>
          <p:cNvSpPr/>
          <p:nvPr/>
        </p:nvSpPr>
        <p:spPr>
          <a:xfrm>
            <a:off x="1689325" y="3630250"/>
            <a:ext cx="9708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1"/>
          <p:cNvSpPr/>
          <p:nvPr/>
        </p:nvSpPr>
        <p:spPr>
          <a:xfrm>
            <a:off x="6345050" y="3270375"/>
            <a:ext cx="10629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1"/>
          <p:cNvSpPr/>
          <p:nvPr/>
        </p:nvSpPr>
        <p:spPr>
          <a:xfrm>
            <a:off x="6404225" y="3630250"/>
            <a:ext cx="970800" cy="30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"/>
          <p:cNvSpPr txBox="1"/>
          <p:nvPr/>
        </p:nvSpPr>
        <p:spPr>
          <a:xfrm>
            <a:off x="1926625" y="4299825"/>
            <a:ext cx="54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 d’appartenance très élevés par rapport à 3-NN classifier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évaluation(10/13)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SVM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2473620" y="2398814"/>
            <a:ext cx="4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2473620" y="2398814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52"/>
          <p:cNvGrpSpPr/>
          <p:nvPr/>
        </p:nvGrpSpPr>
        <p:grpSpPr>
          <a:xfrm>
            <a:off x="2376487" y="2481273"/>
            <a:ext cx="509388" cy="508710"/>
            <a:chOff x="3514800" y="5145975"/>
            <a:chExt cx="233525" cy="233225"/>
          </a:xfrm>
        </p:grpSpPr>
        <p:sp>
          <p:nvSpPr>
            <p:cNvPr id="521" name="Google Shape;521;p52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4" name="Google Shape;534;p52"/>
          <p:cNvCxnSpPr/>
          <p:nvPr/>
        </p:nvCxnSpPr>
        <p:spPr>
          <a:xfrm rot="10800000">
            <a:off x="2876800" y="2770500"/>
            <a:ext cx="684600" cy="23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52"/>
          <p:cNvCxnSpPr/>
          <p:nvPr/>
        </p:nvCxnSpPr>
        <p:spPr>
          <a:xfrm rot="5400000">
            <a:off x="2746366" y="2802642"/>
            <a:ext cx="1642200" cy="9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52"/>
          <p:cNvCxnSpPr/>
          <p:nvPr/>
        </p:nvCxnSpPr>
        <p:spPr>
          <a:xfrm rot="10800000">
            <a:off x="3567178" y="198119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52"/>
          <p:cNvCxnSpPr/>
          <p:nvPr/>
        </p:nvCxnSpPr>
        <p:spPr>
          <a:xfrm rot="10800000">
            <a:off x="3567178" y="2481264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52"/>
          <p:cNvCxnSpPr/>
          <p:nvPr/>
        </p:nvCxnSpPr>
        <p:spPr>
          <a:xfrm rot="10800000">
            <a:off x="3567178" y="305276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52"/>
          <p:cNvCxnSpPr/>
          <p:nvPr/>
        </p:nvCxnSpPr>
        <p:spPr>
          <a:xfrm rot="10800000">
            <a:off x="3567178" y="3624272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0" name="Google Shape;540;p52"/>
          <p:cNvGrpSpPr/>
          <p:nvPr/>
        </p:nvGrpSpPr>
        <p:grpSpPr>
          <a:xfrm>
            <a:off x="4138852" y="1909745"/>
            <a:ext cx="208802" cy="156908"/>
            <a:chOff x="4854075" y="2527625"/>
            <a:chExt cx="56000" cy="59050"/>
          </a:xfrm>
        </p:grpSpPr>
        <p:sp>
          <p:nvSpPr>
            <p:cNvPr id="541" name="Google Shape;541;p52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52"/>
          <p:cNvGrpSpPr/>
          <p:nvPr/>
        </p:nvGrpSpPr>
        <p:grpSpPr>
          <a:xfrm>
            <a:off x="4067413" y="2409811"/>
            <a:ext cx="208802" cy="156908"/>
            <a:chOff x="4854075" y="2527625"/>
            <a:chExt cx="56000" cy="59050"/>
          </a:xfrm>
        </p:grpSpPr>
        <p:sp>
          <p:nvSpPr>
            <p:cNvPr id="544" name="Google Shape;544;p52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52"/>
          <p:cNvGrpSpPr/>
          <p:nvPr/>
        </p:nvGrpSpPr>
        <p:grpSpPr>
          <a:xfrm>
            <a:off x="4138852" y="3552819"/>
            <a:ext cx="208802" cy="156908"/>
            <a:chOff x="4854075" y="2527625"/>
            <a:chExt cx="56000" cy="59050"/>
          </a:xfrm>
        </p:grpSpPr>
        <p:sp>
          <p:nvSpPr>
            <p:cNvPr id="547" name="Google Shape;547;p52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52"/>
          <p:cNvGrpSpPr/>
          <p:nvPr/>
        </p:nvGrpSpPr>
        <p:grpSpPr>
          <a:xfrm>
            <a:off x="4138852" y="2981315"/>
            <a:ext cx="208802" cy="156908"/>
            <a:chOff x="4854075" y="2527625"/>
            <a:chExt cx="56000" cy="59050"/>
          </a:xfrm>
        </p:grpSpPr>
        <p:sp>
          <p:nvSpPr>
            <p:cNvPr id="550" name="Google Shape;550;p52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2" name="Google Shape;552;p52"/>
          <p:cNvCxnSpPr/>
          <p:nvPr/>
        </p:nvCxnSpPr>
        <p:spPr>
          <a:xfrm flipH="1">
            <a:off x="1753450" y="2781975"/>
            <a:ext cx="627900" cy="63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2"/>
          <p:cNvSpPr txBox="1"/>
          <p:nvPr/>
        </p:nvSpPr>
        <p:spPr>
          <a:xfrm>
            <a:off x="4415325" y="1788100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 élevée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4347650" y="2288163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Probabilités d’appartenances très élevée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55" name="Google Shape;555;p52"/>
          <p:cNvSpPr txBox="1"/>
          <p:nvPr/>
        </p:nvSpPr>
        <p:spPr>
          <a:xfrm>
            <a:off x="4423850" y="2852675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FN &gt; FP non 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respecté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56" name="Google Shape;556;p52"/>
          <p:cNvSpPr txBox="1"/>
          <p:nvPr/>
        </p:nvSpPr>
        <p:spPr>
          <a:xfrm>
            <a:off x="4415325" y="3417175"/>
            <a:ext cx="46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Problèmes de classification entre (0-1) et (1-2) un peu plus faible que 3-NN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57" name="Google Shape;557;p52"/>
          <p:cNvSpPr txBox="1"/>
          <p:nvPr/>
        </p:nvSpPr>
        <p:spPr>
          <a:xfrm>
            <a:off x="103750" y="2505750"/>
            <a:ext cx="15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SVM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polynomial kernel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58" name="Google Shape;558;p52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" sz="3600">
                <a:solidFill>
                  <a:schemeClr val="lt1"/>
                </a:solidFill>
              </a:rPr>
              <a:t>Présentation du contexte (1/2)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6"/>
          <p:cNvSpPr txBox="1"/>
          <p:nvPr/>
        </p:nvSpPr>
        <p:spPr>
          <a:xfrm>
            <a:off x="229700" y="1785925"/>
            <a:ext cx="8573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0E0E6"/>
              </a:buClr>
              <a:buSzPts val="1600"/>
              <a:buChar char="⮚"/>
            </a:pPr>
            <a:r>
              <a:rPr b="1" lang="fr" sz="1600">
                <a:solidFill>
                  <a:srgbClr val="B0E0E6"/>
                </a:solidFill>
              </a:rPr>
              <a:t>Source de données</a:t>
            </a:r>
            <a:r>
              <a:rPr b="1" lang="fr" sz="1600">
                <a:solidFill>
                  <a:srgbClr val="B0E0E6"/>
                </a:solidFill>
              </a:rPr>
              <a:t>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⮚"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lang="fr" sz="1500">
                <a:solidFill>
                  <a:schemeClr val="lt2"/>
                </a:solidFill>
              </a:rPr>
              <a:t>Données </a:t>
            </a:r>
            <a:r>
              <a:rPr lang="fr" sz="1500">
                <a:solidFill>
                  <a:schemeClr val="lt2"/>
                </a:solidFill>
              </a:rPr>
              <a:t>collectées par </a:t>
            </a:r>
            <a:r>
              <a:rPr lang="fr" sz="1500">
                <a:solidFill>
                  <a:schemeClr val="lt2"/>
                </a:solidFill>
              </a:rPr>
              <a:t> le gouvernement britannique portant sur le trafic routier entre 2012 et 2014, enregistrant plus de 400.000 d'accidents au cours du processus.</a:t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⮚"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évaluation(11/13)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MLP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25" y="1493725"/>
            <a:ext cx="3070975" cy="2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3"/>
          <p:cNvSpPr txBox="1"/>
          <p:nvPr/>
        </p:nvSpPr>
        <p:spPr>
          <a:xfrm>
            <a:off x="1212050" y="4342300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566" name="Google Shape;5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550" y="1943913"/>
            <a:ext cx="3671175" cy="1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3"/>
          <p:cNvSpPr txBox="1"/>
          <p:nvPr/>
        </p:nvSpPr>
        <p:spPr>
          <a:xfrm>
            <a:off x="4757250" y="3942100"/>
            <a:ext cx="24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Probabilités d’appartenance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26/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évaluation(12/13)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Random forest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74" name="Google Shape;5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99" y="1345550"/>
            <a:ext cx="3194725" cy="30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4"/>
          <p:cNvSpPr txBox="1"/>
          <p:nvPr/>
        </p:nvSpPr>
        <p:spPr>
          <a:xfrm>
            <a:off x="1212050" y="4342300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76" name="Google Shape;576;p54"/>
          <p:cNvSpPr txBox="1"/>
          <p:nvPr/>
        </p:nvSpPr>
        <p:spPr>
          <a:xfrm>
            <a:off x="4757250" y="3942100"/>
            <a:ext cx="24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Probabilités d’appartenance faibles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77" name="Google Shape;577;p54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750" y="1680400"/>
            <a:ext cx="43243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III. Modélisation et évaluation(13/13)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Adaboost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84" name="Google Shape;584;p55"/>
          <p:cNvSpPr txBox="1"/>
          <p:nvPr/>
        </p:nvSpPr>
        <p:spPr>
          <a:xfrm>
            <a:off x="1212050" y="4342300"/>
            <a:ext cx="1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 set                     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85" name="Google Shape;585;p55"/>
          <p:cNvSpPr txBox="1"/>
          <p:nvPr/>
        </p:nvSpPr>
        <p:spPr>
          <a:xfrm>
            <a:off x="4757250" y="3942100"/>
            <a:ext cx="24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Probabilités d’appartenance faibles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0" y="1244675"/>
            <a:ext cx="3119900" cy="2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/>
          <p:nvPr/>
        </p:nvSpPr>
        <p:spPr>
          <a:xfrm>
            <a:off x="1967850" y="2599825"/>
            <a:ext cx="659400" cy="637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774" y="2042100"/>
            <a:ext cx="41910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Conclusion (½)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95" name="Google Shape;595;p56"/>
          <p:cNvCxnSpPr/>
          <p:nvPr/>
        </p:nvCxnSpPr>
        <p:spPr>
          <a:xfrm flipH="1" rot="10800000">
            <a:off x="155600" y="2753525"/>
            <a:ext cx="8854800" cy="72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96" name="Google Shape;596;p56"/>
          <p:cNvSpPr/>
          <p:nvPr/>
        </p:nvSpPr>
        <p:spPr>
          <a:xfrm>
            <a:off x="1098750" y="2093825"/>
            <a:ext cx="622500" cy="44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3-NN</a:t>
            </a:r>
            <a:endParaRPr/>
          </a:p>
        </p:txBody>
      </p:sp>
      <p:sp>
        <p:nvSpPr>
          <p:cNvPr id="597" name="Google Shape;597;p56"/>
          <p:cNvSpPr/>
          <p:nvPr/>
        </p:nvSpPr>
        <p:spPr>
          <a:xfrm>
            <a:off x="6657750" y="1441738"/>
            <a:ext cx="622500" cy="44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SVM</a:t>
            </a:r>
            <a:endParaRPr/>
          </a:p>
        </p:txBody>
      </p:sp>
      <p:sp>
        <p:nvSpPr>
          <p:cNvPr id="598" name="Google Shape;598;p56"/>
          <p:cNvSpPr/>
          <p:nvPr/>
        </p:nvSpPr>
        <p:spPr>
          <a:xfrm>
            <a:off x="6657750" y="2056775"/>
            <a:ext cx="622500" cy="44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MLP</a:t>
            </a:r>
            <a:endParaRPr/>
          </a:p>
        </p:txBody>
      </p:sp>
      <p:sp>
        <p:nvSpPr>
          <p:cNvPr id="599" name="Google Shape;599;p56"/>
          <p:cNvSpPr/>
          <p:nvPr/>
        </p:nvSpPr>
        <p:spPr>
          <a:xfrm>
            <a:off x="2345725" y="2093825"/>
            <a:ext cx="1018500" cy="44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Adaboost</a:t>
            </a:r>
            <a:endParaRPr/>
          </a:p>
        </p:txBody>
      </p:sp>
      <p:sp>
        <p:nvSpPr>
          <p:cNvPr id="600" name="Google Shape;600;p56"/>
          <p:cNvSpPr/>
          <p:nvPr/>
        </p:nvSpPr>
        <p:spPr>
          <a:xfrm>
            <a:off x="4457075" y="2056775"/>
            <a:ext cx="1371000" cy="444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Random forest</a:t>
            </a:r>
            <a:endParaRPr/>
          </a:p>
        </p:txBody>
      </p:sp>
      <p:sp>
        <p:nvSpPr>
          <p:cNvPr id="601" name="Google Shape;601;p56"/>
          <p:cNvSpPr txBox="1"/>
          <p:nvPr/>
        </p:nvSpPr>
        <p:spPr>
          <a:xfrm>
            <a:off x="370500" y="3719850"/>
            <a:ext cx="426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Défis réalisés: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 d’appartenance élevée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légère</a:t>
            </a: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amélioration des fausses prédictions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02" name="Google Shape;602;p56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30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7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Conclusion(2/2)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08" name="Google Shape;608;p57"/>
          <p:cNvSpPr txBox="1"/>
          <p:nvPr/>
        </p:nvSpPr>
        <p:spPr>
          <a:xfrm>
            <a:off x="911425" y="1304175"/>
            <a:ext cx="7943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Défis réalisés: </a:t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"/>
              <a:buChar char="●"/>
            </a:pPr>
            <a:r>
              <a:rPr b="1" lang="fr" sz="18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</a:t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"/>
              <a:buChar char="●"/>
            </a:pPr>
            <a:r>
              <a:rPr b="1" lang="fr" sz="18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Probabilité d’appartenance élevée</a:t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"/>
              <a:buChar char="●"/>
            </a:pPr>
            <a:r>
              <a:rPr b="1" lang="fr" sz="18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légère amélioration des fausses prédictions</a:t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31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Merci de votre attention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Présentation du contexte (2/2)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7"/>
          <p:cNvSpPr txBox="1"/>
          <p:nvPr/>
        </p:nvSpPr>
        <p:spPr>
          <a:xfrm>
            <a:off x="229700" y="1785925"/>
            <a:ext cx="8573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B0E0E6"/>
                </a:solidFill>
              </a:rPr>
              <a:t>Objectifs</a:t>
            </a:r>
            <a:r>
              <a:rPr b="1" lang="fr" sz="1600">
                <a:solidFill>
                  <a:srgbClr val="B0E0E6"/>
                </a:solidFill>
              </a:rPr>
              <a:t>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fr" sz="1500">
                <a:solidFill>
                  <a:schemeClr val="lt2"/>
                </a:solidFill>
              </a:rPr>
              <a:t>I</a:t>
            </a:r>
            <a:r>
              <a:rPr lang="fr" sz="1500">
                <a:solidFill>
                  <a:schemeClr val="lt2"/>
                </a:solidFill>
              </a:rPr>
              <a:t>mpact de l'évolution des flux de circulation sur les accidents.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fr" sz="1500">
                <a:solidFill>
                  <a:schemeClr val="lt2"/>
                </a:solidFill>
              </a:rPr>
              <a:t>Prévoir les taux d'accidents dans le temps et les causes derrière ces taux.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fr" sz="1500">
                <a:solidFill>
                  <a:schemeClr val="lt2"/>
                </a:solidFill>
              </a:rPr>
              <a:t>Impact de l’infrastructure sur les accidents routiers.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fr" sz="1500">
                <a:solidFill>
                  <a:schemeClr val="lt2"/>
                </a:solidFill>
              </a:rPr>
              <a:t>Savoir les routes les plus fréquentées du pays. </a:t>
            </a:r>
            <a:endParaRPr b="0" i="0" sz="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7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4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75" y="1315775"/>
            <a:ext cx="33337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459425" y="1259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I. Exploration des données (1/2)</a:t>
            </a:r>
            <a:endParaRPr b="1"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4623875" y="1667250"/>
            <a:ext cx="1126200" cy="763200"/>
          </a:xfrm>
          <a:prstGeom prst="flowChartConnecto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8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5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714348" y="428610"/>
            <a:ext cx="741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6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I. </a:t>
            </a:r>
            <a:r>
              <a:rPr b="1" lang="fr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Exploration des données (2/2)</a:t>
            </a:r>
            <a:endParaRPr b="1" i="0" sz="36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8244408" y="4659982"/>
            <a:ext cx="720080" cy="36004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6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75" y="1075110"/>
            <a:ext cx="2829218" cy="376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/>
          <p:nvPr/>
        </p:nvSpPr>
        <p:spPr>
          <a:xfrm>
            <a:off x="3921420" y="2398814"/>
            <a:ext cx="4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9"/>
          <p:cNvSpPr/>
          <p:nvPr/>
        </p:nvSpPr>
        <p:spPr>
          <a:xfrm>
            <a:off x="3921420" y="2398814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29"/>
          <p:cNvGrpSpPr/>
          <p:nvPr/>
        </p:nvGrpSpPr>
        <p:grpSpPr>
          <a:xfrm>
            <a:off x="3824287" y="2481273"/>
            <a:ext cx="509388" cy="508710"/>
            <a:chOff x="3514800" y="5145975"/>
            <a:chExt cx="233525" cy="233225"/>
          </a:xfrm>
        </p:grpSpPr>
        <p:sp>
          <p:nvSpPr>
            <p:cNvPr id="123" name="Google Shape;123;p29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6" name="Google Shape;136;p29"/>
          <p:cNvCxnSpPr/>
          <p:nvPr/>
        </p:nvCxnSpPr>
        <p:spPr>
          <a:xfrm rot="10800000">
            <a:off x="4324600" y="2770500"/>
            <a:ext cx="684600" cy="23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9"/>
          <p:cNvCxnSpPr/>
          <p:nvPr/>
        </p:nvCxnSpPr>
        <p:spPr>
          <a:xfrm rot="5400000">
            <a:off x="4194166" y="2802642"/>
            <a:ext cx="1642200" cy="9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9"/>
          <p:cNvCxnSpPr/>
          <p:nvPr/>
        </p:nvCxnSpPr>
        <p:spPr>
          <a:xfrm rot="10800000">
            <a:off x="5014978" y="198119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9"/>
          <p:cNvCxnSpPr/>
          <p:nvPr/>
        </p:nvCxnSpPr>
        <p:spPr>
          <a:xfrm rot="10800000">
            <a:off x="5014978" y="2481264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9"/>
          <p:cNvCxnSpPr/>
          <p:nvPr/>
        </p:nvCxnSpPr>
        <p:spPr>
          <a:xfrm rot="10800000">
            <a:off x="5014978" y="3052768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9"/>
          <p:cNvCxnSpPr/>
          <p:nvPr/>
        </p:nvCxnSpPr>
        <p:spPr>
          <a:xfrm rot="10800000">
            <a:off x="5014978" y="3624272"/>
            <a:ext cx="504000" cy="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" name="Google Shape;142;p29"/>
          <p:cNvGrpSpPr/>
          <p:nvPr/>
        </p:nvGrpSpPr>
        <p:grpSpPr>
          <a:xfrm>
            <a:off x="5586652" y="1909745"/>
            <a:ext cx="208802" cy="156908"/>
            <a:chOff x="4854075" y="2527625"/>
            <a:chExt cx="56000" cy="59050"/>
          </a:xfrm>
        </p:grpSpPr>
        <p:sp>
          <p:nvSpPr>
            <p:cNvPr id="143" name="Google Shape;143;p29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9"/>
          <p:cNvGrpSpPr/>
          <p:nvPr/>
        </p:nvGrpSpPr>
        <p:grpSpPr>
          <a:xfrm>
            <a:off x="5515213" y="2409811"/>
            <a:ext cx="208802" cy="156908"/>
            <a:chOff x="4854075" y="2527625"/>
            <a:chExt cx="56000" cy="59050"/>
          </a:xfrm>
        </p:grpSpPr>
        <p:sp>
          <p:nvSpPr>
            <p:cNvPr id="146" name="Google Shape;146;p29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9"/>
          <p:cNvGrpSpPr/>
          <p:nvPr/>
        </p:nvGrpSpPr>
        <p:grpSpPr>
          <a:xfrm>
            <a:off x="5586652" y="3552819"/>
            <a:ext cx="208802" cy="156908"/>
            <a:chOff x="4854075" y="2527625"/>
            <a:chExt cx="56000" cy="59050"/>
          </a:xfrm>
        </p:grpSpPr>
        <p:sp>
          <p:nvSpPr>
            <p:cNvPr id="149" name="Google Shape;149;p29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9"/>
          <p:cNvGrpSpPr/>
          <p:nvPr/>
        </p:nvGrpSpPr>
        <p:grpSpPr>
          <a:xfrm>
            <a:off x="5586652" y="2981315"/>
            <a:ext cx="208802" cy="156908"/>
            <a:chOff x="4854075" y="2527625"/>
            <a:chExt cx="56000" cy="59050"/>
          </a:xfrm>
        </p:grpSpPr>
        <p:sp>
          <p:nvSpPr>
            <p:cNvPr id="152" name="Google Shape;152;p29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" name="Google Shape;154;p29"/>
          <p:cNvCxnSpPr/>
          <p:nvPr/>
        </p:nvCxnSpPr>
        <p:spPr>
          <a:xfrm flipH="1">
            <a:off x="3201250" y="2781975"/>
            <a:ext cx="627900" cy="63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9"/>
          <p:cNvSpPr txBox="1"/>
          <p:nvPr/>
        </p:nvSpPr>
        <p:spPr>
          <a:xfrm>
            <a:off x="5863125" y="1788100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Lieu et temps de l’accident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5795450" y="2288163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Etat de l’accident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871650" y="2852675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Infrastructure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5863125" y="3417175"/>
            <a:ext cx="4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Police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075" y="1293550"/>
            <a:ext cx="33337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459425" y="1259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II. Préparation des données (1/9)</a:t>
            </a:r>
            <a:endParaRPr b="1"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4949900" y="2289700"/>
            <a:ext cx="1126200" cy="763200"/>
          </a:xfrm>
          <a:prstGeom prst="flowChartConnecto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7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720100" y="1205450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Attributs non pertinents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(2/9)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100" y="898700"/>
            <a:ext cx="3549425" cy="411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1"/>
          <p:cNvCxnSpPr/>
          <p:nvPr/>
        </p:nvCxnSpPr>
        <p:spPr>
          <a:xfrm>
            <a:off x="4927675" y="1022575"/>
            <a:ext cx="84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31"/>
          <p:cNvCxnSpPr/>
          <p:nvPr/>
        </p:nvCxnSpPr>
        <p:spPr>
          <a:xfrm>
            <a:off x="4949900" y="1615400"/>
            <a:ext cx="674400" cy="7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1"/>
          <p:cNvCxnSpPr/>
          <p:nvPr/>
        </p:nvCxnSpPr>
        <p:spPr>
          <a:xfrm>
            <a:off x="4949900" y="2442100"/>
            <a:ext cx="1497000" cy="3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1"/>
          <p:cNvCxnSpPr/>
          <p:nvPr/>
        </p:nvCxnSpPr>
        <p:spPr>
          <a:xfrm flipH="1" rot="10800000">
            <a:off x="4949900" y="2563950"/>
            <a:ext cx="1482000" cy="7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1"/>
          <p:cNvCxnSpPr/>
          <p:nvPr/>
        </p:nvCxnSpPr>
        <p:spPr>
          <a:xfrm flipH="1" rot="10800000">
            <a:off x="4957400" y="4557250"/>
            <a:ext cx="2475000" cy="12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1"/>
          <p:cNvCxnSpPr/>
          <p:nvPr/>
        </p:nvCxnSpPr>
        <p:spPr>
          <a:xfrm flipH="1" rot="10800000">
            <a:off x="4972150" y="267495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1"/>
          <p:cNvCxnSpPr/>
          <p:nvPr/>
        </p:nvCxnSpPr>
        <p:spPr>
          <a:xfrm flipH="1" rot="10800000">
            <a:off x="4972150" y="338310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1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8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720100" y="1205450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Fira Sans Condensed"/>
              <a:buChar char="●"/>
            </a:pPr>
            <a:r>
              <a:rPr b="1" lang="fr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Attributs redondants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7" name="Google Shape;187;p32"/>
          <p:cNvSpPr txBox="1"/>
          <p:nvPr>
            <p:ph type="title"/>
          </p:nvPr>
        </p:nvSpPr>
        <p:spPr>
          <a:xfrm>
            <a:off x="720100" y="151400"/>
            <a:ext cx="77040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lt1"/>
                </a:solidFill>
              </a:rPr>
              <a:t>II. Préparation des données (3/9)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Nettoyage des données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100" y="898700"/>
            <a:ext cx="3549425" cy="411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/>
          <p:nvPr/>
        </p:nvCxnSpPr>
        <p:spPr>
          <a:xfrm>
            <a:off x="4927675" y="1022575"/>
            <a:ext cx="84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2"/>
          <p:cNvCxnSpPr/>
          <p:nvPr/>
        </p:nvCxnSpPr>
        <p:spPr>
          <a:xfrm>
            <a:off x="4949900" y="1615400"/>
            <a:ext cx="674400" cy="7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2"/>
          <p:cNvCxnSpPr/>
          <p:nvPr/>
        </p:nvCxnSpPr>
        <p:spPr>
          <a:xfrm>
            <a:off x="4949900" y="2442100"/>
            <a:ext cx="1497000" cy="3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2"/>
          <p:cNvCxnSpPr/>
          <p:nvPr/>
        </p:nvCxnSpPr>
        <p:spPr>
          <a:xfrm flipH="1" rot="10800000">
            <a:off x="4949900" y="2563950"/>
            <a:ext cx="1482000" cy="7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2"/>
          <p:cNvCxnSpPr/>
          <p:nvPr/>
        </p:nvCxnSpPr>
        <p:spPr>
          <a:xfrm flipH="1" rot="10800000">
            <a:off x="4957400" y="4557250"/>
            <a:ext cx="2475000" cy="12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2"/>
          <p:cNvSpPr/>
          <p:nvPr/>
        </p:nvSpPr>
        <p:spPr>
          <a:xfrm>
            <a:off x="4920275" y="4609050"/>
            <a:ext cx="14970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890625" y="2245375"/>
            <a:ext cx="3852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4890625" y="2011975"/>
            <a:ext cx="3852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4927675" y="3198050"/>
            <a:ext cx="9855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 flipH="1" rot="10800000">
            <a:off x="4972150" y="267495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2"/>
          <p:cNvCxnSpPr/>
          <p:nvPr/>
        </p:nvCxnSpPr>
        <p:spPr>
          <a:xfrm flipH="1" rot="10800000">
            <a:off x="4972150" y="3383100"/>
            <a:ext cx="7707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2"/>
          <p:cNvSpPr/>
          <p:nvPr/>
        </p:nvSpPr>
        <p:spPr>
          <a:xfrm>
            <a:off x="8320608" y="4659982"/>
            <a:ext cx="720000" cy="360000"/>
          </a:xfrm>
          <a:prstGeom prst="roundRect">
            <a:avLst>
              <a:gd fmla="val 16667" name="adj"/>
            </a:avLst>
          </a:prstGeom>
          <a:solidFill>
            <a:srgbClr val="B0E0E6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9</a:t>
            </a: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">
                <a:solidFill>
                  <a:schemeClr val="lt1"/>
                </a:solidFill>
              </a:rPr>
              <a:t>31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